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3" r:id="rId3"/>
    <p:sldId id="274" r:id="rId4"/>
    <p:sldId id="275" r:id="rId5"/>
    <p:sldId id="276" r:id="rId6"/>
    <p:sldId id="277" r:id="rId7"/>
    <p:sldId id="279" r:id="rId8"/>
    <p:sldId id="280" r:id="rId9"/>
    <p:sldId id="281" r:id="rId10"/>
    <p:sldId id="283" r:id="rId11"/>
    <p:sldId id="284" r:id="rId12"/>
    <p:sldId id="282" r:id="rId13"/>
    <p:sldId id="285" r:id="rId14"/>
    <p:sldId id="286" r:id="rId15"/>
    <p:sldId id="287" r:id="rId16"/>
    <p:sldId id="288" r:id="rId17"/>
    <p:sldId id="289" r:id="rId18"/>
    <p:sldId id="290" r:id="rId19"/>
    <p:sldId id="291"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1" d="100"/>
          <a:sy n="111"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F4DA9FA8-52A8-48AD-A3B5-1506AD70A40C}"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9A5A8B8-DFD8-48BC-942B-E1C255F4C4F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28322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4DA9FA8-52A8-48AD-A3B5-1506AD70A40C}"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9A5A8B8-DFD8-48BC-942B-E1C255F4C4F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55470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06375"/>
            <a:ext cx="2743200" cy="4387851"/>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06375"/>
            <a:ext cx="8026400" cy="438785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4DA9FA8-52A8-48AD-A3B5-1506AD70A40C}"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9A5A8B8-DFD8-48BC-942B-E1C255F4C4F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12575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4DA9FA8-52A8-48AD-A3B5-1506AD70A40C}"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9A5A8B8-DFD8-48BC-942B-E1C255F4C4F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80532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5333"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4DA9FA8-52A8-48AD-A3B5-1506AD70A40C}"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9A5A8B8-DFD8-48BC-942B-E1C255F4C4F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80522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4DA9FA8-52A8-48AD-A3B5-1506AD70A40C}" type="datetimeFigureOut">
              <a:rPr lang="ru-RU" smtClean="0">
                <a:solidFill>
                  <a:prstClr val="black">
                    <a:tint val="75000"/>
                  </a:prstClr>
                </a:solidFill>
              </a:rPr>
              <a:pPr/>
              <a:t>13.03.2025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9A5A8B8-DFD8-48BC-942B-E1C255F4C4F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64483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7"/>
            <a:ext cx="109728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ru-RU"/>
              <a:t>Образец текста</a:t>
            </a:r>
          </a:p>
        </p:txBody>
      </p:sp>
      <p:sp>
        <p:nvSpPr>
          <p:cNvPr id="6" name="Объект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4DA9FA8-52A8-48AD-A3B5-1506AD70A40C}" type="datetimeFigureOut">
              <a:rPr lang="ru-RU" smtClean="0">
                <a:solidFill>
                  <a:prstClr val="black">
                    <a:tint val="75000"/>
                  </a:prstClr>
                </a:solidFill>
              </a:rPr>
              <a:pPr/>
              <a:t>13.03.2025</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99A5A8B8-DFD8-48BC-942B-E1C255F4C4F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77118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4DA9FA8-52A8-48AD-A3B5-1506AD70A40C}" type="datetimeFigureOut">
              <a:rPr lang="ru-RU" smtClean="0">
                <a:solidFill>
                  <a:prstClr val="black">
                    <a:tint val="75000"/>
                  </a:prstClr>
                </a:solidFill>
              </a:rPr>
              <a:pPr/>
              <a:t>13.03.2025</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99A5A8B8-DFD8-48BC-942B-E1C255F4C4F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78218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4DA9FA8-52A8-48AD-A3B5-1506AD70A40C}" type="datetimeFigureOut">
              <a:rPr lang="ru-RU" smtClean="0">
                <a:solidFill>
                  <a:prstClr val="black">
                    <a:tint val="75000"/>
                  </a:prstClr>
                </a:solidFill>
              </a:rPr>
              <a:pPr/>
              <a:t>13.03.2025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99A5A8B8-DFD8-48BC-942B-E1C255F4C4F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8955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2" y="273049"/>
            <a:ext cx="4011084" cy="1162051"/>
          </a:xfrm>
        </p:spPr>
        <p:txBody>
          <a:bodyPr anchor="b"/>
          <a:lstStyle>
            <a:lvl1pPr algn="l">
              <a:defRPr sz="2667" b="1"/>
            </a:lvl1pPr>
          </a:lstStyle>
          <a:p>
            <a:r>
              <a:rPr lang="ru-RU"/>
              <a:t>Образец заголовка</a:t>
            </a:r>
          </a:p>
        </p:txBody>
      </p:sp>
      <p:sp>
        <p:nvSpPr>
          <p:cNvPr id="3" name="Объект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a:t>Образец текста</a:t>
            </a:r>
          </a:p>
        </p:txBody>
      </p:sp>
      <p:sp>
        <p:nvSpPr>
          <p:cNvPr id="5" name="Дата 4"/>
          <p:cNvSpPr>
            <a:spLocks noGrp="1"/>
          </p:cNvSpPr>
          <p:nvPr>
            <p:ph type="dt" sz="half" idx="10"/>
          </p:nvPr>
        </p:nvSpPr>
        <p:spPr/>
        <p:txBody>
          <a:bodyPr/>
          <a:lstStyle/>
          <a:p>
            <a:fld id="{F4DA9FA8-52A8-48AD-A3B5-1506AD70A40C}" type="datetimeFigureOut">
              <a:rPr lang="ru-RU" smtClean="0">
                <a:solidFill>
                  <a:prstClr val="black">
                    <a:tint val="75000"/>
                  </a:prstClr>
                </a:solidFill>
              </a:rPr>
              <a:pPr/>
              <a:t>13.03.2025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9A5A8B8-DFD8-48BC-942B-E1C255F4C4F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5060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9"/>
          </a:xfrm>
        </p:spPr>
        <p:txBody>
          <a:bodyPr anchor="b"/>
          <a:lstStyle>
            <a:lvl1pPr algn="l">
              <a:defRPr sz="2667"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ru-RU"/>
          </a:p>
        </p:txBody>
      </p:sp>
      <p:sp>
        <p:nvSpPr>
          <p:cNvPr id="4" name="Текст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a:t>Образец текста</a:t>
            </a:r>
          </a:p>
        </p:txBody>
      </p:sp>
      <p:sp>
        <p:nvSpPr>
          <p:cNvPr id="5" name="Дата 4"/>
          <p:cNvSpPr>
            <a:spLocks noGrp="1"/>
          </p:cNvSpPr>
          <p:nvPr>
            <p:ph type="dt" sz="half" idx="10"/>
          </p:nvPr>
        </p:nvSpPr>
        <p:spPr/>
        <p:txBody>
          <a:bodyPr/>
          <a:lstStyle/>
          <a:p>
            <a:fld id="{F4DA9FA8-52A8-48AD-A3B5-1506AD70A40C}" type="datetimeFigureOut">
              <a:rPr lang="ru-RU" smtClean="0">
                <a:solidFill>
                  <a:prstClr val="black">
                    <a:tint val="75000"/>
                  </a:prstClr>
                </a:solidFill>
              </a:rPr>
              <a:pPr/>
              <a:t>13.03.2025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9A5A8B8-DFD8-48BC-942B-E1C255F4C4F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90811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0275A"/>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F4DA9FA8-52A8-48AD-A3B5-1506AD70A40C}" type="datetimeFigureOut">
              <a:rPr lang="ru-RU" smtClean="0">
                <a:solidFill>
                  <a:prstClr val="black">
                    <a:tint val="75000"/>
                  </a:prstClr>
                </a:solidFill>
              </a:rPr>
              <a:pPr/>
              <a:t>13.03.2025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99A5A8B8-DFD8-48BC-942B-E1C255F4C4F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80425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ru-RU"/>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Box 10"/>
          <p:cNvSpPr txBox="1">
            <a:spLocks noChangeArrowheads="1"/>
          </p:cNvSpPr>
          <p:nvPr/>
        </p:nvSpPr>
        <p:spPr bwMode="auto">
          <a:xfrm>
            <a:off x="6384032" y="4394686"/>
            <a:ext cx="4246741" cy="132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lvl1pPr eaLnBrk="0" hangingPunct="0">
              <a:defRPr sz="2000">
                <a:solidFill>
                  <a:srgbClr val="FF0000"/>
                </a:solidFill>
                <a:latin typeface="Verdana" pitchFamily="34" charset="0"/>
                <a:cs typeface="Arial" charset="0"/>
              </a:defRPr>
            </a:lvl1pPr>
            <a:lvl2pPr marL="742950" indent="-285750" eaLnBrk="0" hangingPunct="0">
              <a:defRPr sz="2000">
                <a:solidFill>
                  <a:srgbClr val="FF0000"/>
                </a:solidFill>
                <a:latin typeface="Verdana" pitchFamily="34" charset="0"/>
                <a:cs typeface="Arial" charset="0"/>
              </a:defRPr>
            </a:lvl2pPr>
            <a:lvl3pPr marL="1143000" indent="-228600" eaLnBrk="0" hangingPunct="0">
              <a:defRPr sz="2000">
                <a:solidFill>
                  <a:srgbClr val="FF0000"/>
                </a:solidFill>
                <a:latin typeface="Verdana" pitchFamily="34" charset="0"/>
                <a:cs typeface="Arial" charset="0"/>
              </a:defRPr>
            </a:lvl3pPr>
            <a:lvl4pPr marL="1600200" indent="-228600" eaLnBrk="0" hangingPunct="0">
              <a:defRPr sz="2000">
                <a:solidFill>
                  <a:srgbClr val="FF0000"/>
                </a:solidFill>
                <a:latin typeface="Verdana" pitchFamily="34" charset="0"/>
                <a:cs typeface="Arial" charset="0"/>
              </a:defRPr>
            </a:lvl4pPr>
            <a:lvl5pPr marL="2057400" indent="-228600" eaLnBrk="0" hangingPunct="0">
              <a:defRPr sz="2000">
                <a:solidFill>
                  <a:srgbClr val="FF0000"/>
                </a:solidFill>
                <a:latin typeface="Verdana" pitchFamily="34" charset="0"/>
                <a:cs typeface="Arial" charset="0"/>
              </a:defRPr>
            </a:lvl5pPr>
            <a:lvl6pPr marL="2514600" indent="-228600" eaLnBrk="0" fontAlgn="base" hangingPunct="0">
              <a:spcBef>
                <a:spcPct val="0"/>
              </a:spcBef>
              <a:spcAft>
                <a:spcPct val="0"/>
              </a:spcAft>
              <a:defRPr sz="2000">
                <a:solidFill>
                  <a:srgbClr val="FF0000"/>
                </a:solidFill>
                <a:latin typeface="Verdana" pitchFamily="34" charset="0"/>
                <a:cs typeface="Arial" charset="0"/>
              </a:defRPr>
            </a:lvl6pPr>
            <a:lvl7pPr marL="2971800" indent="-228600" eaLnBrk="0" fontAlgn="base" hangingPunct="0">
              <a:spcBef>
                <a:spcPct val="0"/>
              </a:spcBef>
              <a:spcAft>
                <a:spcPct val="0"/>
              </a:spcAft>
              <a:defRPr sz="2000">
                <a:solidFill>
                  <a:srgbClr val="FF0000"/>
                </a:solidFill>
                <a:latin typeface="Verdana" pitchFamily="34" charset="0"/>
                <a:cs typeface="Arial" charset="0"/>
              </a:defRPr>
            </a:lvl7pPr>
            <a:lvl8pPr marL="3429000" indent="-228600" eaLnBrk="0" fontAlgn="base" hangingPunct="0">
              <a:spcBef>
                <a:spcPct val="0"/>
              </a:spcBef>
              <a:spcAft>
                <a:spcPct val="0"/>
              </a:spcAft>
              <a:defRPr sz="2000">
                <a:solidFill>
                  <a:srgbClr val="FF0000"/>
                </a:solidFill>
                <a:latin typeface="Verdana" pitchFamily="34" charset="0"/>
                <a:cs typeface="Arial" charset="0"/>
              </a:defRPr>
            </a:lvl8pPr>
            <a:lvl9pPr marL="3886200" indent="-228600" eaLnBrk="0" fontAlgn="base" hangingPunct="0">
              <a:spcBef>
                <a:spcPct val="0"/>
              </a:spcBef>
              <a:spcAft>
                <a:spcPct val="0"/>
              </a:spcAft>
              <a:defRPr sz="2000">
                <a:solidFill>
                  <a:srgbClr val="FF0000"/>
                </a:solidFill>
                <a:latin typeface="Verdana" pitchFamily="34" charset="0"/>
                <a:cs typeface="Arial" charset="0"/>
              </a:defRPr>
            </a:lvl9pPr>
          </a:lstStyle>
          <a:p>
            <a:pPr eaLnBrk="1" hangingPunct="1"/>
            <a:endParaRPr lang="ru-RU" sz="2667" dirty="0">
              <a:solidFill>
                <a:prstClr val="white"/>
              </a:solidFill>
              <a:latin typeface="Arial" charset="0"/>
            </a:endParaRPr>
          </a:p>
          <a:p>
            <a:pPr eaLnBrk="1" hangingPunct="1"/>
            <a:endParaRPr lang="ru-RU" sz="2667" dirty="0">
              <a:solidFill>
                <a:prstClr val="white"/>
              </a:solidFill>
              <a:latin typeface="Arial" charset="0"/>
            </a:endParaRPr>
          </a:p>
          <a:p>
            <a:pPr eaLnBrk="1" hangingPunct="1"/>
            <a:r>
              <a:rPr lang="ru-RU" sz="2667" dirty="0">
                <a:solidFill>
                  <a:prstClr val="white"/>
                </a:solidFill>
                <a:latin typeface="Arial" charset="0"/>
              </a:rPr>
              <a:t>     </a:t>
            </a:r>
            <a:r>
              <a:rPr lang="ru-RU" sz="2400" dirty="0" smtClean="0">
                <a:solidFill>
                  <a:prstClr val="white"/>
                </a:solidFill>
                <a:latin typeface="Arial" charset="0"/>
              </a:rPr>
              <a:t>Баширова Э.В..</a:t>
            </a:r>
            <a:endParaRPr lang="ru-RU" sz="2400" dirty="0">
              <a:solidFill>
                <a:prstClr val="white"/>
              </a:solidFill>
              <a:latin typeface="Arial" charset="0"/>
            </a:endParaRPr>
          </a:p>
        </p:txBody>
      </p:sp>
      <p:sp>
        <p:nvSpPr>
          <p:cNvPr id="41" name="Text Box 10"/>
          <p:cNvSpPr txBox="1">
            <a:spLocks noChangeArrowheads="1"/>
          </p:cNvSpPr>
          <p:nvPr/>
        </p:nvSpPr>
        <p:spPr bwMode="auto">
          <a:xfrm>
            <a:off x="6877317" y="5490291"/>
            <a:ext cx="4854297" cy="155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1" tIns="60951" rIns="121901" bIns="60951">
            <a:spAutoFit/>
          </a:bodyPr>
          <a:lstStyle>
            <a:lvl1pPr eaLnBrk="0" hangingPunct="0">
              <a:defRPr sz="2000">
                <a:solidFill>
                  <a:srgbClr val="FF0000"/>
                </a:solidFill>
                <a:latin typeface="Verdana" pitchFamily="34" charset="0"/>
                <a:cs typeface="Arial" charset="0"/>
              </a:defRPr>
            </a:lvl1pPr>
            <a:lvl2pPr marL="742950" indent="-285750" eaLnBrk="0" hangingPunct="0">
              <a:defRPr sz="2000">
                <a:solidFill>
                  <a:srgbClr val="FF0000"/>
                </a:solidFill>
                <a:latin typeface="Verdana" pitchFamily="34" charset="0"/>
                <a:cs typeface="Arial" charset="0"/>
              </a:defRPr>
            </a:lvl2pPr>
            <a:lvl3pPr marL="1143000" indent="-228600" eaLnBrk="0" hangingPunct="0">
              <a:defRPr sz="2000">
                <a:solidFill>
                  <a:srgbClr val="FF0000"/>
                </a:solidFill>
                <a:latin typeface="Verdana" pitchFamily="34" charset="0"/>
                <a:cs typeface="Arial" charset="0"/>
              </a:defRPr>
            </a:lvl3pPr>
            <a:lvl4pPr marL="1600200" indent="-228600" eaLnBrk="0" hangingPunct="0">
              <a:defRPr sz="2000">
                <a:solidFill>
                  <a:srgbClr val="FF0000"/>
                </a:solidFill>
                <a:latin typeface="Verdana" pitchFamily="34" charset="0"/>
                <a:cs typeface="Arial" charset="0"/>
              </a:defRPr>
            </a:lvl4pPr>
            <a:lvl5pPr marL="2057400" indent="-228600" eaLnBrk="0" hangingPunct="0">
              <a:defRPr sz="2000">
                <a:solidFill>
                  <a:srgbClr val="FF0000"/>
                </a:solidFill>
                <a:latin typeface="Verdana" pitchFamily="34" charset="0"/>
                <a:cs typeface="Arial" charset="0"/>
              </a:defRPr>
            </a:lvl5pPr>
            <a:lvl6pPr marL="2514600" indent="-228600" eaLnBrk="0" fontAlgn="base" hangingPunct="0">
              <a:spcBef>
                <a:spcPct val="0"/>
              </a:spcBef>
              <a:spcAft>
                <a:spcPct val="0"/>
              </a:spcAft>
              <a:defRPr sz="2000">
                <a:solidFill>
                  <a:srgbClr val="FF0000"/>
                </a:solidFill>
                <a:latin typeface="Verdana" pitchFamily="34" charset="0"/>
                <a:cs typeface="Arial" charset="0"/>
              </a:defRPr>
            </a:lvl6pPr>
            <a:lvl7pPr marL="2971800" indent="-228600" eaLnBrk="0" fontAlgn="base" hangingPunct="0">
              <a:spcBef>
                <a:spcPct val="0"/>
              </a:spcBef>
              <a:spcAft>
                <a:spcPct val="0"/>
              </a:spcAft>
              <a:defRPr sz="2000">
                <a:solidFill>
                  <a:srgbClr val="FF0000"/>
                </a:solidFill>
                <a:latin typeface="Verdana" pitchFamily="34" charset="0"/>
                <a:cs typeface="Arial" charset="0"/>
              </a:defRPr>
            </a:lvl7pPr>
            <a:lvl8pPr marL="3429000" indent="-228600" eaLnBrk="0" fontAlgn="base" hangingPunct="0">
              <a:spcBef>
                <a:spcPct val="0"/>
              </a:spcBef>
              <a:spcAft>
                <a:spcPct val="0"/>
              </a:spcAft>
              <a:defRPr sz="2000">
                <a:solidFill>
                  <a:srgbClr val="FF0000"/>
                </a:solidFill>
                <a:latin typeface="Verdana" pitchFamily="34" charset="0"/>
                <a:cs typeface="Arial" charset="0"/>
              </a:defRPr>
            </a:lvl8pPr>
            <a:lvl9pPr marL="3886200" indent="-228600" eaLnBrk="0" fontAlgn="base" hangingPunct="0">
              <a:spcBef>
                <a:spcPct val="0"/>
              </a:spcBef>
              <a:spcAft>
                <a:spcPct val="0"/>
              </a:spcAft>
              <a:defRPr sz="2000">
                <a:solidFill>
                  <a:srgbClr val="FF0000"/>
                </a:solidFill>
                <a:latin typeface="Verdana" pitchFamily="34" charset="0"/>
                <a:cs typeface="Arial" charset="0"/>
              </a:defRPr>
            </a:lvl9pPr>
          </a:lstStyle>
          <a:p>
            <a:endParaRPr lang="ru-RU" sz="1867" dirty="0">
              <a:solidFill>
                <a:prstClr val="white"/>
              </a:solidFill>
              <a:latin typeface="Arial" charset="0"/>
            </a:endParaRPr>
          </a:p>
          <a:p>
            <a:r>
              <a:rPr lang="ru-RU" sz="1867" dirty="0">
                <a:solidFill>
                  <a:prstClr val="white"/>
                </a:solidFill>
              </a:rPr>
              <a:t>Преподаватель ЦНППМПР</a:t>
            </a:r>
          </a:p>
          <a:p>
            <a:r>
              <a:rPr lang="ru-RU" sz="1867" dirty="0">
                <a:solidFill>
                  <a:prstClr val="white"/>
                </a:solidFill>
              </a:rPr>
              <a:t>ГБПОУ Уфимский многопрофильный профессиональный колледж </a:t>
            </a:r>
          </a:p>
          <a:p>
            <a:pPr eaLnBrk="1" hangingPunct="1"/>
            <a:r>
              <a:rPr lang="ru-RU" sz="1867" dirty="0">
                <a:solidFill>
                  <a:prstClr val="white"/>
                </a:solidFill>
                <a:latin typeface="Arial" charset="0"/>
              </a:rPr>
              <a:t> </a:t>
            </a:r>
          </a:p>
        </p:txBody>
      </p:sp>
      <p:sp>
        <p:nvSpPr>
          <p:cNvPr id="2" name="Прямоугольник 1"/>
          <p:cNvSpPr/>
          <p:nvPr/>
        </p:nvSpPr>
        <p:spPr>
          <a:xfrm>
            <a:off x="2063552" y="68627"/>
            <a:ext cx="9985109" cy="954300"/>
          </a:xfrm>
          <a:prstGeom prst="rect">
            <a:avLst/>
          </a:prstGeom>
        </p:spPr>
        <p:txBody>
          <a:bodyPr wrap="square">
            <a:spAutoFit/>
          </a:bodyPr>
          <a:lstStyle/>
          <a:p>
            <a:pPr algn="ctr"/>
            <a:endParaRPr lang="ru-RU" sz="1867" b="1" dirty="0">
              <a:solidFill>
                <a:prstClr val="white"/>
              </a:solidFill>
            </a:endParaRPr>
          </a:p>
          <a:p>
            <a:pPr algn="ctr"/>
            <a:r>
              <a:rPr lang="ru-RU" sz="1867" b="1" dirty="0">
                <a:solidFill>
                  <a:prstClr val="white"/>
                </a:solidFill>
              </a:rPr>
              <a:t>Центр непрерывного повышения профессионального мастерства педагогических работников </a:t>
            </a:r>
          </a:p>
          <a:p>
            <a:pPr algn="ctr"/>
            <a:r>
              <a:rPr lang="ru-RU" sz="1867" b="1" dirty="0">
                <a:solidFill>
                  <a:prstClr val="white"/>
                </a:solidFill>
              </a:rPr>
              <a:t>ГБПОУ Уфимский многопрофильный профессиональный колледж </a:t>
            </a:r>
          </a:p>
        </p:txBody>
      </p:sp>
      <p:pic>
        <p:nvPicPr>
          <p:cNvPr id="34" name="Рисунок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16646" y="1093812"/>
            <a:ext cx="2278360" cy="1025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566671" y="1220755"/>
            <a:ext cx="10534918" cy="1569660"/>
          </a:xfrm>
          <a:prstGeom prst="rect">
            <a:avLst/>
          </a:prstGeom>
        </p:spPr>
        <p:txBody>
          <a:bodyPr wrap="square">
            <a:spAutoFit/>
          </a:bodyPr>
          <a:lstStyle/>
          <a:p>
            <a:pPr algn="ctr"/>
            <a:endParaRPr lang="ru-RU" sz="3200" kern="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algn="ctr"/>
            <a:endParaRPr lang="ru-RU" sz="3200" kern="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algn="ctr"/>
            <a:endParaRPr lang="ru-RU" sz="3200" kern="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4" name="Прямоугольник 3"/>
          <p:cNvSpPr/>
          <p:nvPr/>
        </p:nvSpPr>
        <p:spPr>
          <a:xfrm>
            <a:off x="1112807" y="2967335"/>
            <a:ext cx="9583947" cy="830997"/>
          </a:xfrm>
          <a:prstGeom prst="rect">
            <a:avLst/>
          </a:prstGeom>
        </p:spPr>
        <p:txBody>
          <a:bodyPr wrap="square">
            <a:spAutoFit/>
          </a:bodyPr>
          <a:lstStyle/>
          <a:p>
            <a:pPr algn="just"/>
            <a:r>
              <a:rPr lang="ru-RU" sz="2400" b="1" dirty="0">
                <a:solidFill>
                  <a:schemeClr val="bg1"/>
                </a:solidFill>
                <a:latin typeface="Times New Roman,Bold"/>
              </a:rPr>
              <a:t>«</a:t>
            </a:r>
            <a:r>
              <a:rPr lang="ru-RU" sz="2400" b="1" dirty="0" smtClean="0">
                <a:solidFill>
                  <a:schemeClr val="bg1"/>
                </a:solidFill>
                <a:latin typeface="Times New Roman,Bold"/>
              </a:rPr>
              <a:t>Всероссийская проверочная </a:t>
            </a:r>
            <a:r>
              <a:rPr lang="ru-RU" sz="2400" b="1" dirty="0">
                <a:solidFill>
                  <a:schemeClr val="bg1"/>
                </a:solidFill>
                <a:latin typeface="Times New Roman,Bold"/>
              </a:rPr>
              <a:t>работа по биологии в 2025 году: разбор заданий, изменения».</a:t>
            </a:r>
            <a:endParaRPr lang="ru-RU" sz="2400" dirty="0">
              <a:solidFill>
                <a:schemeClr val="bg1"/>
              </a:solidFill>
            </a:endParaRPr>
          </a:p>
        </p:txBody>
      </p:sp>
    </p:spTree>
    <p:extLst>
      <p:ext uri="{BB962C8B-B14F-4D97-AF65-F5344CB8AC3E}">
        <p14:creationId xmlns:p14="http://schemas.microsoft.com/office/powerpoint/2010/main" val="4189240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47500" lnSpcReduction="20000"/>
          </a:bodyPr>
          <a:lstStyle/>
          <a:p>
            <a:r>
              <a:rPr lang="ru-RU" dirty="0">
                <a:solidFill>
                  <a:schemeClr val="bg1"/>
                </a:solidFill>
              </a:rPr>
              <a:t>В </a:t>
            </a:r>
            <a:r>
              <a:rPr lang="ru-RU" b="1" dirty="0">
                <a:solidFill>
                  <a:schemeClr val="bg1"/>
                </a:solidFill>
              </a:rPr>
              <a:t>8 классе </a:t>
            </a:r>
            <a:r>
              <a:rPr lang="ru-RU" dirty="0">
                <a:solidFill>
                  <a:schemeClr val="bg1"/>
                </a:solidFill>
              </a:rPr>
              <a:t>по результатам ВПР «Биология» в тринадцати заданиях (</a:t>
            </a:r>
            <a:r>
              <a:rPr lang="ru-RU" i="1" dirty="0">
                <a:solidFill>
                  <a:schemeClr val="bg1"/>
                </a:solidFill>
              </a:rPr>
              <a:t>68,42 % от общего количества заданий) </a:t>
            </a:r>
            <a:r>
              <a:rPr lang="ru-RU" dirty="0">
                <a:solidFill>
                  <a:schemeClr val="bg1"/>
                </a:solidFill>
              </a:rPr>
              <a:t>наблюдается положительная динамика относительно результатов 2023 года, превышение составляет от +0,75% до +10,62%</a:t>
            </a:r>
            <a:r>
              <a:rPr lang="ru-RU" i="1" dirty="0">
                <a:solidFill>
                  <a:schemeClr val="bg1"/>
                </a:solidFill>
              </a:rPr>
              <a:t>. </a:t>
            </a:r>
            <a:r>
              <a:rPr lang="ru-RU" dirty="0">
                <a:solidFill>
                  <a:schemeClr val="bg1"/>
                </a:solidFill>
              </a:rPr>
              <a:t>Наибольший прирост показала доля обучающихся 8 класса, справившихся с выполнением заданий № 6.1 (+10,62%) базового уровня сложности, проверяющее умение определять изображенный орган, и № 7.1 (+9,90%) повышенного уровня сложности, которое проверяет умение работать с изображением строения органа. </a:t>
            </a:r>
          </a:p>
          <a:p>
            <a:r>
              <a:rPr lang="ru-RU" dirty="0">
                <a:solidFill>
                  <a:schemeClr val="bg1"/>
                </a:solidFill>
              </a:rPr>
              <a:t>Отрицательную динамику показало выполнение заданий №№ 3.2, 4.2, 7.2, 8.1, 9.3, 10.1, снижение составило от -0,25% до -10,80%. Менее 50,00% обучающихся 8 классов справились с заданиями № 4.2 (42,97%), № 6.2 (48,73%). Данные задания проверяют следующие предметные умения: </a:t>
            </a:r>
          </a:p>
          <a:p>
            <a:r>
              <a:rPr lang="ru-RU" dirty="0">
                <a:solidFill>
                  <a:schemeClr val="bg1"/>
                </a:solidFill>
              </a:rPr>
              <a:t>- задание № 4.2 (базовый уровень сложности) проверяет умение узнавать, сравнивать биологические объекты с их моделями в целях составления описания объекта по заданному алгоритму, умение использовать это умение для решения практической задачи; </a:t>
            </a:r>
          </a:p>
          <a:p>
            <a:r>
              <a:rPr lang="ru-RU" dirty="0">
                <a:solidFill>
                  <a:schemeClr val="bg1"/>
                </a:solidFill>
              </a:rPr>
              <a:t>- задание № 6.2 (базовый уровень сложности) проверяет умение определять изображенный орган, делать описание органа; работать с рисунками, умение оценивать влияние этого животного на человека. </a:t>
            </a:r>
            <a:endParaRPr lang="ru-RU" dirty="0">
              <a:solidFill>
                <a:schemeClr val="bg1"/>
              </a:solidFill>
            </a:endParaRPr>
          </a:p>
        </p:txBody>
      </p:sp>
    </p:spTree>
    <p:extLst>
      <p:ext uri="{BB962C8B-B14F-4D97-AF65-F5344CB8AC3E}">
        <p14:creationId xmlns:p14="http://schemas.microsoft.com/office/powerpoint/2010/main" val="88599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7"/>
            <a:ext cx="10972800" cy="441355"/>
          </a:xfrm>
        </p:spPr>
        <p:txBody>
          <a:bodyPr>
            <a:normAutofit fontScale="90000"/>
          </a:bodyPr>
          <a:lstStyle/>
          <a:p>
            <a:endParaRPr lang="ru-RU" dirty="0"/>
          </a:p>
        </p:txBody>
      </p:sp>
      <p:sp>
        <p:nvSpPr>
          <p:cNvPr id="3" name="Объект 2"/>
          <p:cNvSpPr>
            <a:spLocks noGrp="1"/>
          </p:cNvSpPr>
          <p:nvPr>
            <p:ph idx="1"/>
          </p:nvPr>
        </p:nvSpPr>
        <p:spPr>
          <a:xfrm>
            <a:off x="609600" y="715993"/>
            <a:ext cx="10972800" cy="5410172"/>
          </a:xfrm>
        </p:spPr>
        <p:txBody>
          <a:bodyPr>
            <a:normAutofit fontScale="40000" lnSpcReduction="20000"/>
          </a:bodyPr>
          <a:lstStyle/>
          <a:p>
            <a:r>
              <a:rPr lang="ru-RU" dirty="0">
                <a:solidFill>
                  <a:schemeClr val="bg1"/>
                </a:solidFill>
              </a:rPr>
              <a:t>В </a:t>
            </a:r>
            <a:r>
              <a:rPr lang="ru-RU" b="1" dirty="0">
                <a:solidFill>
                  <a:schemeClr val="bg1"/>
                </a:solidFill>
              </a:rPr>
              <a:t>11 классе </a:t>
            </a:r>
            <a:r>
              <a:rPr lang="ru-RU" dirty="0">
                <a:solidFill>
                  <a:schemeClr val="bg1"/>
                </a:solidFill>
              </a:rPr>
              <a:t>в 18 заданиях (</a:t>
            </a:r>
            <a:r>
              <a:rPr lang="ru-RU" i="1" dirty="0">
                <a:solidFill>
                  <a:schemeClr val="bg1"/>
                </a:solidFill>
              </a:rPr>
              <a:t>81,82% от общего количества заданий</a:t>
            </a:r>
            <a:r>
              <a:rPr lang="ru-RU" dirty="0">
                <a:solidFill>
                  <a:schemeClr val="bg1"/>
                </a:solidFill>
              </a:rPr>
              <a:t>) наблюдается положительная динамика. Отрицательная динамика прослеживается при выполнении заданий №№ 2.3, 5, 6.1, 10.2: </a:t>
            </a:r>
          </a:p>
          <a:p>
            <a:r>
              <a:rPr lang="ru-RU" dirty="0">
                <a:solidFill>
                  <a:schemeClr val="bg1"/>
                </a:solidFill>
              </a:rPr>
              <a:t>- задание № 2.3 (-0,08%) повышенного уровня сложности проверяет умение решать элементарные биологические задачи, составлять элементарные схемы скрещивания и схемы переноса веществ и энергии в экосистемах (цепи питания); </a:t>
            </a:r>
          </a:p>
          <a:p>
            <a:r>
              <a:rPr lang="ru-RU" dirty="0">
                <a:solidFill>
                  <a:schemeClr val="bg1"/>
                </a:solidFill>
              </a:rPr>
              <a:t>- задание № 5 (-2,87%) базового уровня сложности проверяет умение объяснять: роль биологии в формировании научного мировоззрения; вклад 13 </a:t>
            </a:r>
          </a:p>
          <a:p>
            <a:endParaRPr lang="ru-RU" dirty="0">
              <a:solidFill>
                <a:schemeClr val="bg1"/>
              </a:solidFill>
            </a:endParaRPr>
          </a:p>
          <a:p>
            <a:r>
              <a:rPr lang="ru-RU" dirty="0">
                <a:solidFill>
                  <a:schemeClr val="bg1"/>
                </a:solidFill>
              </a:rPr>
              <a:t>биологических теорий в формирование современной естественнонаучной картины мира; единство живой и неживой природы, родство живых организмов; отрицательное влияние алкоголя, никотина, наркотических веществ на развитие зародыша человека; влияние мутагенов на организм человека, экологических факторов на организмы; взаимосвязи организмов и окружающей среды; причины эволюции, изменяемости видов, нарушений развития организмов; </a:t>
            </a:r>
          </a:p>
          <a:p>
            <a:r>
              <a:rPr lang="ru-RU" dirty="0">
                <a:solidFill>
                  <a:schemeClr val="bg1"/>
                </a:solidFill>
              </a:rPr>
              <a:t>- задание № 6.1 (-1,99%) базового уровня сложности проверяет умение использовать приобретенные знания и умения в практической деятельности и повседневной жизни для соблюдения мер профилактики отравлений, вирусных и других заболеваний, стрессов, вредных привычек (курение, алкоголизм, наркомания), а также правил поведения в природной среде; для оказания первой помощи при простудных и других заболеваниях, отравлении пищевыми продуктами; </a:t>
            </a:r>
          </a:p>
          <a:p>
            <a:r>
              <a:rPr lang="ru-RU" dirty="0">
                <a:solidFill>
                  <a:schemeClr val="bg1"/>
                </a:solidFill>
              </a:rPr>
              <a:t>- задание № 10.2 (-1,18%) базового уровня сложности требует от учащихся знания и понимания основных положений биологических теорий (клеточная, эволюционная теория Ч. Дарвина); учения В.И. Вернадского о биосфере; сущности законов Г. Менделя, закономерностей изменчивости, а также умений решать элементарные биологические задачи, составлять элементарные схемы скрещивания и схемы переноса веществ и энергии в экосистемах (цепи питания). </a:t>
            </a:r>
            <a:endParaRPr lang="ru-RU" dirty="0">
              <a:solidFill>
                <a:schemeClr val="bg1"/>
              </a:solidFill>
            </a:endParaRPr>
          </a:p>
        </p:txBody>
      </p:sp>
    </p:spTree>
    <p:extLst>
      <p:ext uri="{BB962C8B-B14F-4D97-AF65-F5344CB8AC3E}">
        <p14:creationId xmlns:p14="http://schemas.microsoft.com/office/powerpoint/2010/main" val="301364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chemeClr val="bg1"/>
                </a:solidFill>
              </a:rPr>
              <a:t>ЦНППМПР</a:t>
            </a:r>
            <a:endParaRPr lang="ru-RU" sz="3200" dirty="0">
              <a:solidFill>
                <a:schemeClr val="bg1"/>
              </a:solidFill>
            </a:endParaRPr>
          </a:p>
        </p:txBody>
      </p:sp>
      <p:sp>
        <p:nvSpPr>
          <p:cNvPr id="3" name="Объект 2"/>
          <p:cNvSpPr>
            <a:spLocks noGrp="1"/>
          </p:cNvSpPr>
          <p:nvPr>
            <p:ph idx="1"/>
          </p:nvPr>
        </p:nvSpPr>
        <p:spPr/>
        <p:txBody>
          <a:bodyPr>
            <a:normAutofit fontScale="55000" lnSpcReduction="20000"/>
          </a:bodyPr>
          <a:lstStyle/>
          <a:p>
            <a:r>
              <a:rPr lang="ru-RU" dirty="0">
                <a:solidFill>
                  <a:schemeClr val="bg1"/>
                </a:solidFill>
              </a:rPr>
              <a:t>- выявить профессиональные дефициты педагогов общеобразовательных организаций, обучающиеся которых показали недостаточный и низкий уровень предметной и </a:t>
            </a:r>
            <a:r>
              <a:rPr lang="ru-RU" dirty="0" err="1">
                <a:solidFill>
                  <a:schemeClr val="bg1"/>
                </a:solidFill>
              </a:rPr>
              <a:t>метапредметной</a:t>
            </a:r>
            <a:r>
              <a:rPr lang="ru-RU" dirty="0">
                <a:solidFill>
                  <a:schemeClr val="bg1"/>
                </a:solidFill>
              </a:rPr>
              <a:t> подготовки, на основе выявленных дефицитов организовать курсы повышения квалификации учителей-предметников, в том числе школ, демонстрирующих низкие образовательные результаты: </a:t>
            </a:r>
            <a:r>
              <a:rPr lang="ru-RU" i="1" dirty="0" err="1">
                <a:solidFill>
                  <a:schemeClr val="bg1"/>
                </a:solidFill>
              </a:rPr>
              <a:t>Абзелиловский</a:t>
            </a:r>
            <a:r>
              <a:rPr lang="ru-RU" i="1" dirty="0">
                <a:solidFill>
                  <a:schemeClr val="bg1"/>
                </a:solidFill>
              </a:rPr>
              <a:t> МР, </a:t>
            </a:r>
            <a:r>
              <a:rPr lang="ru-RU" i="1" dirty="0" err="1">
                <a:solidFill>
                  <a:schemeClr val="bg1"/>
                </a:solidFill>
              </a:rPr>
              <a:t>Бижбулякский</a:t>
            </a:r>
            <a:r>
              <a:rPr lang="ru-RU" i="1" dirty="0">
                <a:solidFill>
                  <a:schemeClr val="bg1"/>
                </a:solidFill>
              </a:rPr>
              <a:t> МР, </a:t>
            </a:r>
            <a:r>
              <a:rPr lang="ru-RU" i="1" dirty="0" err="1">
                <a:solidFill>
                  <a:schemeClr val="bg1"/>
                </a:solidFill>
              </a:rPr>
              <a:t>Дуванский</a:t>
            </a:r>
            <a:r>
              <a:rPr lang="ru-RU" i="1" dirty="0">
                <a:solidFill>
                  <a:schemeClr val="bg1"/>
                </a:solidFill>
              </a:rPr>
              <a:t> МР, Зилаирский МР, </a:t>
            </a:r>
            <a:r>
              <a:rPr lang="ru-RU" i="1" dirty="0" err="1">
                <a:solidFill>
                  <a:schemeClr val="bg1"/>
                </a:solidFill>
              </a:rPr>
              <a:t>Кигинский</a:t>
            </a:r>
            <a:r>
              <a:rPr lang="ru-RU" i="1" dirty="0">
                <a:solidFill>
                  <a:schemeClr val="bg1"/>
                </a:solidFill>
              </a:rPr>
              <a:t> МР, </a:t>
            </a:r>
            <a:r>
              <a:rPr lang="ru-RU" i="1" dirty="0" err="1">
                <a:solidFill>
                  <a:schemeClr val="bg1"/>
                </a:solidFill>
              </a:rPr>
              <a:t>Краснокамский</a:t>
            </a:r>
            <a:r>
              <a:rPr lang="ru-RU" i="1" dirty="0">
                <a:solidFill>
                  <a:schemeClr val="bg1"/>
                </a:solidFill>
              </a:rPr>
              <a:t> МР, </a:t>
            </a:r>
            <a:r>
              <a:rPr lang="ru-RU" i="1" dirty="0" err="1">
                <a:solidFill>
                  <a:schemeClr val="bg1"/>
                </a:solidFill>
              </a:rPr>
              <a:t>Мечетлинский</a:t>
            </a:r>
            <a:r>
              <a:rPr lang="ru-RU" i="1" dirty="0">
                <a:solidFill>
                  <a:schemeClr val="bg1"/>
                </a:solidFill>
              </a:rPr>
              <a:t> МР, </a:t>
            </a:r>
            <a:r>
              <a:rPr lang="ru-RU" i="1" dirty="0" err="1">
                <a:solidFill>
                  <a:schemeClr val="bg1"/>
                </a:solidFill>
              </a:rPr>
              <a:t>Салаватский</a:t>
            </a:r>
            <a:r>
              <a:rPr lang="ru-RU" i="1" dirty="0">
                <a:solidFill>
                  <a:schemeClr val="bg1"/>
                </a:solidFill>
              </a:rPr>
              <a:t> МР</a:t>
            </a:r>
            <a:r>
              <a:rPr lang="ru-RU" dirty="0">
                <a:solidFill>
                  <a:schemeClr val="bg1"/>
                </a:solidFill>
              </a:rPr>
              <a:t>; - разработать и провести обучающие семинары, </a:t>
            </a:r>
            <a:r>
              <a:rPr lang="ru-RU" dirty="0" err="1">
                <a:solidFill>
                  <a:schemeClr val="bg1"/>
                </a:solidFill>
              </a:rPr>
              <a:t>вебинары</a:t>
            </a:r>
            <a:r>
              <a:rPr lang="ru-RU" dirty="0">
                <a:solidFill>
                  <a:schemeClr val="bg1"/>
                </a:solidFill>
              </a:rPr>
              <a:t>, практикумы, тренинги по формированию практико-ориентированных умений на уроках и внеурочных занятиях с использованием диагностических работ Электронного банка заданий, размещенного на федеральной образовательной платформе «Российская электронная школа». </a:t>
            </a:r>
            <a:endParaRPr lang="ru-RU" dirty="0">
              <a:solidFill>
                <a:schemeClr val="bg1"/>
              </a:solidFill>
            </a:endParaRPr>
          </a:p>
        </p:txBody>
      </p:sp>
    </p:spTree>
    <p:extLst>
      <p:ext uri="{BB962C8B-B14F-4D97-AF65-F5344CB8AC3E}">
        <p14:creationId xmlns:p14="http://schemas.microsoft.com/office/powerpoint/2010/main" val="362842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37792" y="-278262"/>
            <a:ext cx="8021515" cy="683725"/>
          </a:xfrm>
        </p:spPr>
        <p:txBody>
          <a:bodyPr>
            <a:normAutofit fontScale="90000"/>
          </a:bodyPr>
          <a:lstStyle/>
          <a:p>
            <a:r>
              <a:rPr lang="ru-RU" dirty="0"/>
              <a:t/>
            </a:r>
            <a:br>
              <a:rPr lang="ru-RU" dirty="0"/>
            </a:br>
            <a:r>
              <a:rPr lang="ru-RU" sz="1800" b="1" dirty="0">
                <a:solidFill>
                  <a:schemeClr val="bg1"/>
                </a:solidFill>
              </a:rPr>
              <a:t>СРОКИ ПРОВЕДЕНИЯ И ВРЕМЯ ВЫПОЛНЕНИЯ ВПР В 4 - 8 И 10 КЛАССАХ </a:t>
            </a:r>
            <a:endParaRPr lang="ru-RU" sz="1800" dirty="0">
              <a:solidFill>
                <a:schemeClr val="bg1"/>
              </a:solidFill>
            </a:endParaRPr>
          </a:p>
        </p:txBody>
      </p:sp>
      <p:pic>
        <p:nvPicPr>
          <p:cNvPr id="4" name="Объект 3"/>
          <p:cNvPicPr>
            <a:picLocks noGrp="1" noChangeAspect="1"/>
          </p:cNvPicPr>
          <p:nvPr>
            <p:ph idx="1"/>
          </p:nvPr>
        </p:nvPicPr>
        <p:blipFill>
          <a:blip r:embed="rId2"/>
          <a:stretch>
            <a:fillRect/>
          </a:stretch>
        </p:blipFill>
        <p:spPr>
          <a:xfrm>
            <a:off x="276792" y="63601"/>
            <a:ext cx="3478823" cy="4728207"/>
          </a:xfrm>
          <a:prstGeom prst="rect">
            <a:avLst/>
          </a:prstGeom>
        </p:spPr>
      </p:pic>
      <p:sp>
        <p:nvSpPr>
          <p:cNvPr id="5" name="Прямоугольник 4"/>
          <p:cNvSpPr/>
          <p:nvPr/>
        </p:nvSpPr>
        <p:spPr>
          <a:xfrm>
            <a:off x="5693434" y="1492370"/>
            <a:ext cx="4270075" cy="369332"/>
          </a:xfrm>
          <a:prstGeom prst="rect">
            <a:avLst/>
          </a:prstGeom>
        </p:spPr>
        <p:txBody>
          <a:bodyPr wrap="square">
            <a:spAutoFit/>
          </a:bodyPr>
          <a:lstStyle/>
          <a:p>
            <a:r>
              <a:rPr lang="ru-RU" dirty="0">
                <a:solidFill>
                  <a:schemeClr val="bg1"/>
                </a:solidFill>
              </a:rPr>
              <a:t>https://fioco.ru/normativ_docs</a:t>
            </a:r>
          </a:p>
        </p:txBody>
      </p:sp>
      <p:pic>
        <p:nvPicPr>
          <p:cNvPr id="6" name="Рисунок 5"/>
          <p:cNvPicPr>
            <a:picLocks noChangeAspect="1"/>
          </p:cNvPicPr>
          <p:nvPr/>
        </p:nvPicPr>
        <p:blipFill>
          <a:blip r:embed="rId3"/>
          <a:stretch>
            <a:fillRect/>
          </a:stretch>
        </p:blipFill>
        <p:spPr>
          <a:xfrm>
            <a:off x="3921008" y="984005"/>
            <a:ext cx="8115660" cy="5505450"/>
          </a:xfrm>
          <a:prstGeom prst="rect">
            <a:avLst/>
          </a:prstGeom>
        </p:spPr>
      </p:pic>
    </p:spTree>
    <p:extLst>
      <p:ext uri="{BB962C8B-B14F-4D97-AF65-F5344CB8AC3E}">
        <p14:creationId xmlns:p14="http://schemas.microsoft.com/office/powerpoint/2010/main" val="4221703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303226" y="274637"/>
            <a:ext cx="11065228" cy="6328386"/>
          </a:xfrm>
          <a:prstGeom prst="rect">
            <a:avLst/>
          </a:prstGeom>
        </p:spPr>
      </p:pic>
    </p:spTree>
    <p:extLst>
      <p:ext uri="{BB962C8B-B14F-4D97-AF65-F5344CB8AC3E}">
        <p14:creationId xmlns:p14="http://schemas.microsoft.com/office/powerpoint/2010/main" val="4153320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529346" y="379562"/>
            <a:ext cx="10943786" cy="5746601"/>
          </a:xfrm>
          <a:prstGeom prst="rect">
            <a:avLst/>
          </a:prstGeom>
        </p:spPr>
      </p:pic>
    </p:spTree>
    <p:extLst>
      <p:ext uri="{BB962C8B-B14F-4D97-AF65-F5344CB8AC3E}">
        <p14:creationId xmlns:p14="http://schemas.microsoft.com/office/powerpoint/2010/main" val="3270400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895126" y="274637"/>
            <a:ext cx="10448610" cy="5851527"/>
          </a:xfrm>
          <a:prstGeom prst="rect">
            <a:avLst/>
          </a:prstGeom>
        </p:spPr>
      </p:pic>
    </p:spTree>
    <p:extLst>
      <p:ext uri="{BB962C8B-B14F-4D97-AF65-F5344CB8AC3E}">
        <p14:creationId xmlns:p14="http://schemas.microsoft.com/office/powerpoint/2010/main" val="3823309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744318" y="508958"/>
            <a:ext cx="9693644" cy="5617205"/>
          </a:xfrm>
          <a:prstGeom prst="rect">
            <a:avLst/>
          </a:prstGeom>
        </p:spPr>
      </p:pic>
    </p:spTree>
    <p:extLst>
      <p:ext uri="{BB962C8B-B14F-4D97-AF65-F5344CB8AC3E}">
        <p14:creationId xmlns:p14="http://schemas.microsoft.com/office/powerpoint/2010/main" val="536222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982256" y="274637"/>
            <a:ext cx="10706535" cy="6057152"/>
          </a:xfrm>
          <a:prstGeom prst="rect">
            <a:avLst/>
          </a:prstGeom>
        </p:spPr>
      </p:pic>
    </p:spTree>
    <p:extLst>
      <p:ext uri="{BB962C8B-B14F-4D97-AF65-F5344CB8AC3E}">
        <p14:creationId xmlns:p14="http://schemas.microsoft.com/office/powerpoint/2010/main" val="1281108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419693" y="274637"/>
            <a:ext cx="11068155" cy="5298027"/>
          </a:xfrm>
          <a:prstGeom prst="rect">
            <a:avLst/>
          </a:prstGeom>
        </p:spPr>
      </p:pic>
    </p:spTree>
    <p:extLst>
      <p:ext uri="{BB962C8B-B14F-4D97-AF65-F5344CB8AC3E}">
        <p14:creationId xmlns:p14="http://schemas.microsoft.com/office/powerpoint/2010/main" val="1769409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609600" y="357996"/>
            <a:ext cx="4600755" cy="6008298"/>
          </a:xfrm>
          <a:prstGeom prst="rect">
            <a:avLst/>
          </a:prstGeom>
        </p:spPr>
      </p:pic>
      <p:sp>
        <p:nvSpPr>
          <p:cNvPr id="5" name="Прямоугольник 4"/>
          <p:cNvSpPr/>
          <p:nvPr/>
        </p:nvSpPr>
        <p:spPr>
          <a:xfrm>
            <a:off x="5348376" y="1664898"/>
            <a:ext cx="5538160" cy="369332"/>
          </a:xfrm>
          <a:prstGeom prst="rect">
            <a:avLst/>
          </a:prstGeom>
        </p:spPr>
        <p:txBody>
          <a:bodyPr wrap="square">
            <a:spAutoFit/>
          </a:bodyPr>
          <a:lstStyle/>
          <a:p>
            <a:r>
              <a:rPr lang="ru-RU" dirty="0">
                <a:solidFill>
                  <a:schemeClr val="bg1"/>
                </a:solidFill>
              </a:rPr>
              <a:t>https://rsoko.bashkortostan.ru/documents/all/</a:t>
            </a:r>
          </a:p>
        </p:txBody>
      </p:sp>
      <p:sp>
        <p:nvSpPr>
          <p:cNvPr id="6" name="Прямоугольник 5"/>
          <p:cNvSpPr/>
          <p:nvPr/>
        </p:nvSpPr>
        <p:spPr>
          <a:xfrm>
            <a:off x="5538157" y="2484408"/>
            <a:ext cx="6418053" cy="1477328"/>
          </a:xfrm>
          <a:prstGeom prst="rect">
            <a:avLst/>
          </a:prstGeom>
        </p:spPr>
        <p:txBody>
          <a:bodyPr wrap="square">
            <a:spAutoFit/>
          </a:bodyPr>
          <a:lstStyle/>
          <a:p>
            <a:r>
              <a:rPr lang="ru-RU" b="1" dirty="0">
                <a:solidFill>
                  <a:schemeClr val="bg1"/>
                </a:solidFill>
              </a:rPr>
              <a:t>Всероссийская проверочная работа </a:t>
            </a:r>
            <a:r>
              <a:rPr lang="ru-RU" dirty="0">
                <a:solidFill>
                  <a:schemeClr val="bg1"/>
                </a:solidFill>
              </a:rPr>
              <a:t>(далее – ВПР) – всероссийский мониторинг качества подготовки обучающихся образовательных организаций по образовательным программам общего образования, как один из видов внешней оценки качества образования. </a:t>
            </a:r>
            <a:endParaRPr lang="ru-RU" dirty="0">
              <a:solidFill>
                <a:schemeClr val="bg1"/>
              </a:solidFill>
            </a:endParaRPr>
          </a:p>
        </p:txBody>
      </p:sp>
    </p:spTree>
    <p:extLst>
      <p:ext uri="{BB962C8B-B14F-4D97-AF65-F5344CB8AC3E}">
        <p14:creationId xmlns:p14="http://schemas.microsoft.com/office/powerpoint/2010/main" val="351284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62500" lnSpcReduction="20000"/>
          </a:bodyPr>
          <a:lstStyle/>
          <a:p>
            <a:r>
              <a:rPr lang="ru-RU" dirty="0" smtClean="0">
                <a:solidFill>
                  <a:schemeClr val="bg1"/>
                </a:solidFill>
              </a:rPr>
              <a:t>В </a:t>
            </a:r>
            <a:r>
              <a:rPr lang="ru-RU" dirty="0">
                <a:solidFill>
                  <a:schemeClr val="bg1"/>
                </a:solidFill>
              </a:rPr>
              <a:t>соответствии с приказами Федеральной службы по надзору в сфере образования и науки Российской Федерации (далее – </a:t>
            </a:r>
            <a:r>
              <a:rPr lang="ru-RU" dirty="0" err="1">
                <a:solidFill>
                  <a:schemeClr val="bg1"/>
                </a:solidFill>
              </a:rPr>
              <a:t>Рособрнадзор</a:t>
            </a:r>
            <a:r>
              <a:rPr lang="ru-RU" dirty="0">
                <a:solidFill>
                  <a:schemeClr val="bg1"/>
                </a:solidFill>
              </a:rPr>
              <a:t>) от 21.12.2023 № 2160 «О проведении Федеральной службой по надзору в сфере образования и науки мониторинга качества подготовки обучающихся общеобразовательных организаций в форме Всероссийских проверочных работ в 2024 году», Министерства образования и науки Республики Башкортостан от 13.02.2024 № 265 “Об организации и проведении Всероссийских проверочных работ в общеобразовательных организациях Республики Башкортостан, реализующих программы начального общего, основного общего и среднего общего образования в 2024 году</a:t>
            </a:r>
            <a:r>
              <a:rPr lang="ru-RU" dirty="0" smtClean="0">
                <a:solidFill>
                  <a:schemeClr val="bg1"/>
                </a:solidFill>
              </a:rPr>
              <a:t>”.</a:t>
            </a:r>
            <a:endParaRPr lang="ru-RU" dirty="0">
              <a:solidFill>
                <a:schemeClr val="bg1"/>
              </a:solidFill>
            </a:endParaRPr>
          </a:p>
        </p:txBody>
      </p:sp>
    </p:spTree>
    <p:extLst>
      <p:ext uri="{BB962C8B-B14F-4D97-AF65-F5344CB8AC3E}">
        <p14:creationId xmlns:p14="http://schemas.microsoft.com/office/powerpoint/2010/main" val="99058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idx="1"/>
          </p:nvPr>
        </p:nvPicPr>
        <p:blipFill>
          <a:blip r:embed="rId2"/>
          <a:stretch>
            <a:fillRect/>
          </a:stretch>
        </p:blipFill>
        <p:spPr>
          <a:xfrm>
            <a:off x="1018926" y="396816"/>
            <a:ext cx="9738214" cy="6150633"/>
          </a:xfrm>
          <a:prstGeom prst="rect">
            <a:avLst/>
          </a:prstGeom>
        </p:spPr>
      </p:pic>
    </p:spTree>
    <p:extLst>
      <p:ext uri="{BB962C8B-B14F-4D97-AF65-F5344CB8AC3E}">
        <p14:creationId xmlns:p14="http://schemas.microsoft.com/office/powerpoint/2010/main" val="476574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284672" y="274637"/>
            <a:ext cx="7804031" cy="6471220"/>
          </a:xfrm>
          <a:prstGeom prst="rect">
            <a:avLst/>
          </a:prstGeom>
        </p:spPr>
      </p:pic>
      <p:sp>
        <p:nvSpPr>
          <p:cNvPr id="6" name="Прямоугольник 5"/>
          <p:cNvSpPr/>
          <p:nvPr/>
        </p:nvSpPr>
        <p:spPr>
          <a:xfrm>
            <a:off x="8088703" y="776378"/>
            <a:ext cx="4022784" cy="5632311"/>
          </a:xfrm>
          <a:prstGeom prst="rect">
            <a:avLst/>
          </a:prstGeom>
        </p:spPr>
        <p:txBody>
          <a:bodyPr wrap="square">
            <a:spAutoFit/>
          </a:bodyPr>
          <a:lstStyle/>
          <a:p>
            <a:r>
              <a:rPr lang="ru-RU" dirty="0">
                <a:solidFill>
                  <a:schemeClr val="bg1"/>
                </a:solidFill>
                <a:latin typeface="Times New Roman" panose="02020603050405020304" pitchFamily="18" charset="0"/>
              </a:rPr>
              <a:t>По результатам ВПР-2024 по учебному предмету «Биология» республиканский показатель доли достигших базового уровня предметной подготовки составил </a:t>
            </a:r>
            <a:r>
              <a:rPr lang="ru-RU" b="1" dirty="0">
                <a:solidFill>
                  <a:schemeClr val="bg1"/>
                </a:solidFill>
                <a:latin typeface="Times New Roman" panose="02020603050405020304" pitchFamily="18" charset="0"/>
              </a:rPr>
              <a:t>96,23%</a:t>
            </a:r>
            <a:r>
              <a:rPr lang="ru-RU" dirty="0">
                <a:solidFill>
                  <a:schemeClr val="bg1"/>
                </a:solidFill>
                <a:latin typeface="Times New Roman" panose="02020603050405020304" pitchFamily="18" charset="0"/>
              </a:rPr>
              <a:t>, доля достигших повышенного уровня предметной подготовки составил </a:t>
            </a:r>
            <a:r>
              <a:rPr lang="ru-RU" b="1" dirty="0">
                <a:solidFill>
                  <a:schemeClr val="bg1"/>
                </a:solidFill>
                <a:latin typeface="Times New Roman" panose="02020603050405020304" pitchFamily="18" charset="0"/>
              </a:rPr>
              <a:t>63,84%</a:t>
            </a:r>
            <a:r>
              <a:rPr lang="ru-RU" dirty="0">
                <a:solidFill>
                  <a:schemeClr val="bg1"/>
                </a:solidFill>
                <a:latin typeface="Times New Roman" panose="02020603050405020304" pitchFamily="18" charset="0"/>
              </a:rPr>
              <a:t>. По сравнению с 2023 годом (</a:t>
            </a:r>
            <a:r>
              <a:rPr lang="ru-RU" i="1" dirty="0">
                <a:solidFill>
                  <a:schemeClr val="bg1"/>
                </a:solidFill>
                <a:latin typeface="Times New Roman" panose="02020603050405020304" pitchFamily="18" charset="0"/>
              </a:rPr>
              <a:t>рисунок 1) </a:t>
            </a:r>
            <a:r>
              <a:rPr lang="ru-RU" dirty="0">
                <a:solidFill>
                  <a:schemeClr val="bg1"/>
                </a:solidFill>
                <a:latin typeface="Times New Roman" panose="02020603050405020304" pitchFamily="18" charset="0"/>
              </a:rPr>
              <a:t>мы прослеживаем положительную динамику республиканского показателя доли обучающихся, достигших базового уровня (+0,24%) и повышенного уровня (+2,68%) предметной подготовки. Следует отметить, что положительная динамика данных показателей сохраняется на протяжении 2022, 2023 и 2024 годов и по сравнению с показателями по всей выборке</a:t>
            </a:r>
            <a:r>
              <a:rPr lang="ru-RU" dirty="0">
                <a:solidFill>
                  <a:srgbClr val="000000"/>
                </a:solidFill>
                <a:latin typeface="Times New Roman" panose="02020603050405020304" pitchFamily="18" charset="0"/>
              </a:rPr>
              <a:t>. </a:t>
            </a:r>
            <a:endParaRPr lang="ru-RU" dirty="0"/>
          </a:p>
        </p:txBody>
      </p:sp>
    </p:spTree>
    <p:extLst>
      <p:ext uri="{BB962C8B-B14F-4D97-AF65-F5344CB8AC3E}">
        <p14:creationId xmlns:p14="http://schemas.microsoft.com/office/powerpoint/2010/main" val="827524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609600" y="274636"/>
            <a:ext cx="7891032" cy="6117537"/>
          </a:xfrm>
          <a:prstGeom prst="rect">
            <a:avLst/>
          </a:prstGeom>
        </p:spPr>
      </p:pic>
      <p:sp>
        <p:nvSpPr>
          <p:cNvPr id="5" name="Прямоугольник 4"/>
          <p:cNvSpPr/>
          <p:nvPr/>
        </p:nvSpPr>
        <p:spPr>
          <a:xfrm>
            <a:off x="8729932" y="1690777"/>
            <a:ext cx="3278038" cy="3139321"/>
          </a:xfrm>
          <a:prstGeom prst="rect">
            <a:avLst/>
          </a:prstGeom>
        </p:spPr>
        <p:txBody>
          <a:bodyPr wrap="square">
            <a:spAutoFit/>
          </a:bodyPr>
          <a:lstStyle/>
          <a:p>
            <a:r>
              <a:rPr lang="ru-RU" dirty="0">
                <a:solidFill>
                  <a:schemeClr val="bg1"/>
                </a:solidFill>
                <a:latin typeface="Times New Roman" panose="02020603050405020304" pitchFamily="18" charset="0"/>
              </a:rPr>
              <a:t>По диаграмме на </a:t>
            </a:r>
            <a:r>
              <a:rPr lang="ru-RU" i="1" dirty="0">
                <a:solidFill>
                  <a:schemeClr val="bg1"/>
                </a:solidFill>
                <a:latin typeface="Times New Roman" panose="02020603050405020304" pitchFamily="18" charset="0"/>
              </a:rPr>
              <a:t>рисунке 2 </a:t>
            </a:r>
            <a:r>
              <a:rPr lang="ru-RU" dirty="0">
                <a:solidFill>
                  <a:schemeClr val="bg1"/>
                </a:solidFill>
                <a:latin typeface="Times New Roman" panose="02020603050405020304" pitchFamily="18" charset="0"/>
              </a:rPr>
              <a:t>наблюдается увеличение республиканского показателя выполнения заданий ВПР по учебному предмету «Биология» обучающимися 7, 8, 11 классов. Следует также отметить, что республиканские показатели на протяжении трех последних лет выше общероссийских. </a:t>
            </a:r>
            <a:endParaRPr lang="ru-RU" dirty="0">
              <a:solidFill>
                <a:schemeClr val="bg1"/>
              </a:solidFill>
            </a:endParaRPr>
          </a:p>
        </p:txBody>
      </p:sp>
    </p:spTree>
    <p:extLst>
      <p:ext uri="{BB962C8B-B14F-4D97-AF65-F5344CB8AC3E}">
        <p14:creationId xmlns:p14="http://schemas.microsoft.com/office/powerpoint/2010/main" val="552636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7"/>
            <a:ext cx="10972800" cy="372344"/>
          </a:xfrm>
        </p:spPr>
        <p:txBody>
          <a:bodyPr>
            <a:normAutofit fontScale="90000"/>
          </a:bodyPr>
          <a:lstStyle/>
          <a:p>
            <a:endParaRPr lang="ru-RU" dirty="0"/>
          </a:p>
        </p:txBody>
      </p:sp>
      <p:sp>
        <p:nvSpPr>
          <p:cNvPr id="3" name="Объект 2"/>
          <p:cNvSpPr>
            <a:spLocks noGrp="1"/>
          </p:cNvSpPr>
          <p:nvPr>
            <p:ph idx="1"/>
          </p:nvPr>
        </p:nvSpPr>
        <p:spPr>
          <a:xfrm>
            <a:off x="609600" y="646981"/>
            <a:ext cx="10972800" cy="5479183"/>
          </a:xfrm>
        </p:spPr>
        <p:txBody>
          <a:bodyPr>
            <a:normAutofit fontScale="47500" lnSpcReduction="20000"/>
          </a:bodyPr>
          <a:lstStyle/>
          <a:p>
            <a:r>
              <a:rPr lang="ru-RU" dirty="0">
                <a:solidFill>
                  <a:schemeClr val="bg1"/>
                </a:solidFill>
              </a:rPr>
              <a:t>В </a:t>
            </a:r>
            <a:r>
              <a:rPr lang="ru-RU" b="1" dirty="0">
                <a:solidFill>
                  <a:schemeClr val="bg1"/>
                </a:solidFill>
              </a:rPr>
              <a:t>5 классе </a:t>
            </a:r>
            <a:r>
              <a:rPr lang="ru-RU" dirty="0">
                <a:solidFill>
                  <a:schemeClr val="bg1"/>
                </a:solidFill>
              </a:rPr>
              <a:t>положительная динамика относительно результатов 2023 года наблюдается при выполнении заданий №№ 1.2 (+1.50%), 1.3 (+3.50%), 2.1 (+0,75%), 3.2 (+1.90%), 10К3 (+0,45%). </a:t>
            </a:r>
          </a:p>
          <a:p>
            <a:r>
              <a:rPr lang="ru-RU" dirty="0">
                <a:solidFill>
                  <a:schemeClr val="bg1"/>
                </a:solidFill>
              </a:rPr>
              <a:t>Менее 50,00% обучающихся справились с заданиями №№ 1.2, 1.3, 2.2, 6.2, 7.2, 8, 10К3. Задания № 1.2 (48,77%) и № 1.3 (42,06%) базового уровня сложности направлены на выявление уровня овладения умениями выделять существенные признаки биологических объектов, сравнивать объекты и находить различия, находить у одного из объектов отсутствующий признак. </a:t>
            </a:r>
          </a:p>
          <a:p>
            <a:r>
              <a:rPr lang="ru-RU" dirty="0">
                <a:solidFill>
                  <a:schemeClr val="bg1"/>
                </a:solidFill>
              </a:rPr>
              <a:t>Задание № 2.2 (45,64%) базового уровня сложности проверяет умение по описанию биологического явления определять процесс и формулировать его роль в жизни живого организма. </a:t>
            </a:r>
          </a:p>
          <a:p>
            <a:r>
              <a:rPr lang="ru-RU" dirty="0">
                <a:solidFill>
                  <a:schemeClr val="bg1"/>
                </a:solidFill>
              </a:rPr>
              <a:t>Задание 6.2 (49,46%) базового уровня сложности проверяет умение делать выводы на основании проведенного анализа. </a:t>
            </a:r>
          </a:p>
          <a:p>
            <a:r>
              <a:rPr lang="ru-RU" dirty="0">
                <a:solidFill>
                  <a:schemeClr val="bg1"/>
                </a:solidFill>
              </a:rPr>
              <a:t>Задание № 7.2 (39,02%) базового уровня сложности проверяет умение делать сравнительное описание двух биологических объектов по заданному плану. </a:t>
            </a:r>
          </a:p>
          <a:p>
            <a:r>
              <a:rPr lang="ru-RU" dirty="0">
                <a:solidFill>
                  <a:schemeClr val="bg1"/>
                </a:solidFill>
              </a:rPr>
              <a:t>Задание № 8 (49,99%) базового уровня сложности проверяет умение находить недостающую информацию для описания важнейших природных зон. </a:t>
            </a:r>
          </a:p>
          <a:p>
            <a:r>
              <a:rPr lang="ru-RU" dirty="0">
                <a:solidFill>
                  <a:schemeClr val="bg1"/>
                </a:solidFill>
              </a:rPr>
              <a:t>Задание № 10К3 (49,18%) базового уровня сложности проверяет умение осознанно использовать речевые средства в соответствии с задачей коммуникации для выражения своих мыслей, умение владеть письменной речью </a:t>
            </a:r>
            <a:endParaRPr lang="ru-RU" dirty="0">
              <a:solidFill>
                <a:schemeClr val="bg1"/>
              </a:solidFill>
            </a:endParaRPr>
          </a:p>
        </p:txBody>
      </p:sp>
    </p:spTree>
    <p:extLst>
      <p:ext uri="{BB962C8B-B14F-4D97-AF65-F5344CB8AC3E}">
        <p14:creationId xmlns:p14="http://schemas.microsoft.com/office/powerpoint/2010/main" val="105171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55000" lnSpcReduction="20000"/>
          </a:bodyPr>
          <a:lstStyle/>
          <a:p>
            <a:r>
              <a:rPr lang="ru-RU" dirty="0">
                <a:solidFill>
                  <a:schemeClr val="bg1"/>
                </a:solidFill>
              </a:rPr>
              <a:t>В </a:t>
            </a:r>
            <a:r>
              <a:rPr lang="ru-RU" b="1" dirty="0">
                <a:solidFill>
                  <a:schemeClr val="bg1"/>
                </a:solidFill>
              </a:rPr>
              <a:t>6 классе </a:t>
            </a:r>
            <a:r>
              <a:rPr lang="ru-RU" dirty="0">
                <a:solidFill>
                  <a:schemeClr val="bg1"/>
                </a:solidFill>
              </a:rPr>
              <a:t>положительная динамика наблюдается при выполнении 13 заданий (81,25% от общего количества заданий), превышение составляет от +0,48% до +10,35%. </a:t>
            </a:r>
          </a:p>
          <a:p>
            <a:r>
              <a:rPr lang="ru-RU" dirty="0">
                <a:solidFill>
                  <a:schemeClr val="bg1"/>
                </a:solidFill>
              </a:rPr>
              <a:t>Менее 50,00% обучающихся справились с заданием № 8.2 (38,06%) повышенного уровня сложности, которое проверяет умение выделять существенные признаки биологических объектов (клеток и организмов растений, животных, грибов, бактерий) и процессов, характерных для живых организмов, проверяет умение проводить анализ виртуального эксперимента, формулировать гипотезу, ставить цель, описывать результаты, делать выводы на основании полученных результатов. Однако следует отметить, что при выполнении именно этого задания наблюдается самый высокий показатель положительной динамики по сравнению с 2023 годом (+10,35%) </a:t>
            </a:r>
            <a:endParaRPr lang="ru-RU" dirty="0">
              <a:solidFill>
                <a:schemeClr val="bg1"/>
              </a:solidFill>
            </a:endParaRPr>
          </a:p>
        </p:txBody>
      </p:sp>
    </p:spTree>
    <p:extLst>
      <p:ext uri="{BB962C8B-B14F-4D97-AF65-F5344CB8AC3E}">
        <p14:creationId xmlns:p14="http://schemas.microsoft.com/office/powerpoint/2010/main" val="3029788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7"/>
            <a:ext cx="10972800" cy="346465"/>
          </a:xfrm>
        </p:spPr>
        <p:txBody>
          <a:bodyPr>
            <a:normAutofit fontScale="90000"/>
          </a:bodyPr>
          <a:lstStyle/>
          <a:p>
            <a:endParaRPr lang="ru-RU" dirty="0"/>
          </a:p>
        </p:txBody>
      </p:sp>
      <p:sp>
        <p:nvSpPr>
          <p:cNvPr id="3" name="Объект 2"/>
          <p:cNvSpPr>
            <a:spLocks noGrp="1"/>
          </p:cNvSpPr>
          <p:nvPr>
            <p:ph idx="1"/>
          </p:nvPr>
        </p:nvSpPr>
        <p:spPr>
          <a:xfrm>
            <a:off x="609600" y="621103"/>
            <a:ext cx="10972800" cy="5505062"/>
          </a:xfrm>
        </p:spPr>
        <p:txBody>
          <a:bodyPr>
            <a:normAutofit fontScale="55000" lnSpcReduction="20000"/>
          </a:bodyPr>
          <a:lstStyle/>
          <a:p>
            <a:r>
              <a:rPr lang="ru-RU" dirty="0">
                <a:solidFill>
                  <a:schemeClr val="bg1"/>
                </a:solidFill>
              </a:rPr>
              <a:t>В </a:t>
            </a:r>
            <a:r>
              <a:rPr lang="ru-RU" b="1" dirty="0">
                <a:solidFill>
                  <a:schemeClr val="bg1"/>
                </a:solidFill>
              </a:rPr>
              <a:t>7 классе </a:t>
            </a:r>
            <a:r>
              <a:rPr lang="ru-RU" dirty="0">
                <a:solidFill>
                  <a:schemeClr val="bg1"/>
                </a:solidFill>
              </a:rPr>
              <a:t>наблюдается положительная динамика относительно результатов ВПР-2023 при выполнении 9 заданий (64,29% от общего 12 </a:t>
            </a:r>
            <a:r>
              <a:rPr lang="ru-RU" dirty="0" smtClean="0">
                <a:solidFill>
                  <a:schemeClr val="bg1"/>
                </a:solidFill>
              </a:rPr>
              <a:t> количества </a:t>
            </a:r>
            <a:r>
              <a:rPr lang="ru-RU" dirty="0">
                <a:solidFill>
                  <a:schemeClr val="bg1"/>
                </a:solidFill>
              </a:rPr>
              <a:t>заданий), превышение составляет от +0,18% до +9,91%, а отрицательная – при выполнении заданий №№ 3, 5, 7.1, 8. 10.2 (снижение составляет от -3,56% до -12,94%). </a:t>
            </a:r>
            <a:endParaRPr lang="ru-RU" dirty="0" smtClean="0">
              <a:solidFill>
                <a:schemeClr val="bg1"/>
              </a:solidFill>
            </a:endParaRPr>
          </a:p>
          <a:p>
            <a:r>
              <a:rPr lang="ru-RU" dirty="0" smtClean="0">
                <a:solidFill>
                  <a:schemeClr val="bg1"/>
                </a:solidFill>
              </a:rPr>
              <a:t>Менее </a:t>
            </a:r>
            <a:r>
              <a:rPr lang="ru-RU" dirty="0">
                <a:solidFill>
                  <a:schemeClr val="bg1"/>
                </a:solidFill>
              </a:rPr>
              <a:t>50,00% обучающихся 7 классов справились с заданиями № 7.2 (40,16%), № 9 (49,80%), № 10.2 (49,53%). </a:t>
            </a:r>
          </a:p>
          <a:p>
            <a:r>
              <a:rPr lang="ru-RU" dirty="0">
                <a:solidFill>
                  <a:schemeClr val="bg1"/>
                </a:solidFill>
              </a:rPr>
              <a:t>Задание № 7.2 базового уровня сложности проверяет умения применять биологические знаки и символы с целью определения систематического положения растения и обосновывать применение биологических знаков и символов при определении систематического положения растения. </a:t>
            </a:r>
          </a:p>
          <a:p>
            <a:r>
              <a:rPr lang="ru-RU" dirty="0">
                <a:solidFill>
                  <a:schemeClr val="bg1"/>
                </a:solidFill>
              </a:rPr>
              <a:t>Задание № 9 базового уровня сложности проверяет умение объяснять общность происхождения и эволюции систематических групп растений и животных на примерах сопоставления биологических объектов. </a:t>
            </a:r>
          </a:p>
          <a:p>
            <a:r>
              <a:rPr lang="ru-RU" dirty="0">
                <a:solidFill>
                  <a:schemeClr val="bg1"/>
                </a:solidFill>
              </a:rPr>
              <a:t>Задание № 10.2 повышенного уровня сложности проверяет умение определять понятия, создавать обобщения, устанавливать аналогии, классифицировать, самостоятельно выбирать основания и критерии для классификации. </a:t>
            </a:r>
            <a:endParaRPr lang="ru-RU" dirty="0">
              <a:solidFill>
                <a:schemeClr val="bg1"/>
              </a:solidFill>
            </a:endParaRPr>
          </a:p>
        </p:txBody>
      </p:sp>
    </p:spTree>
    <p:extLst>
      <p:ext uri="{BB962C8B-B14F-4D97-AF65-F5344CB8AC3E}">
        <p14:creationId xmlns:p14="http://schemas.microsoft.com/office/powerpoint/2010/main" val="4079746958"/>
      </p:ext>
    </p:extLst>
  </p:cSld>
  <p:clrMapOvr>
    <a:masterClrMapping/>
  </p:clrMapOvr>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994</TotalTime>
  <Words>1399</Words>
  <Application>Microsoft Office PowerPoint</Application>
  <PresentationFormat>Широкоэкранный</PresentationFormat>
  <Paragraphs>46</Paragraphs>
  <Slides>19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19</vt:i4>
      </vt:variant>
    </vt:vector>
  </HeadingPairs>
  <TitlesOfParts>
    <vt:vector size="25" baseType="lpstr">
      <vt:lpstr>Arial</vt:lpstr>
      <vt:lpstr>Calibri</vt:lpstr>
      <vt:lpstr>Times New Roman</vt:lpstr>
      <vt:lpstr>Times New Roman,Bold</vt:lpstr>
      <vt:lpstr>Verdana</vt:lpstr>
      <vt:lpstr>1_Тема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ЦНППМПР</vt:lpstr>
      <vt:lpstr> СРОКИ ПРОВЕДЕНИЯ И ВРЕМЯ ВЫПОЛНЕНИЯ ВПР В 4 - 8 И 10 КЛАССАХ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ООО "Газпром трансгаз Уфа"</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User</cp:lastModifiedBy>
  <cp:revision>48</cp:revision>
  <dcterms:created xsi:type="dcterms:W3CDTF">2024-05-20T13:05:01Z</dcterms:created>
  <dcterms:modified xsi:type="dcterms:W3CDTF">2025-03-13T11:12:26Z</dcterms:modified>
</cp:coreProperties>
</file>